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4"/>
  </p:sldMasterIdLst>
  <p:notesMasterIdLst>
    <p:notesMasterId r:id="rId20"/>
  </p:notesMasterIdLst>
  <p:sldIdLst>
    <p:sldId id="256" r:id="rId5"/>
    <p:sldId id="257" r:id="rId6"/>
    <p:sldId id="258" r:id="rId7"/>
    <p:sldId id="297" r:id="rId8"/>
    <p:sldId id="259" r:id="rId9"/>
    <p:sldId id="264" r:id="rId10"/>
    <p:sldId id="260" r:id="rId11"/>
    <p:sldId id="296" r:id="rId12"/>
    <p:sldId id="271" r:id="rId13"/>
    <p:sldId id="270" r:id="rId14"/>
    <p:sldId id="272" r:id="rId15"/>
    <p:sldId id="291" r:id="rId16"/>
    <p:sldId id="292" r:id="rId17"/>
    <p:sldId id="295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742D36-E4A1-C3F5-B8F6-CF2A6F5310B9}" v="19" dt="2023-09-21T12:32:48.567"/>
    <p1510:client id="{A2EA44EC-9689-465C-9D9B-F667F4F84BC6}" v="22" dt="2021-12-07T15:08:40.912"/>
    <p1510:client id="{A3134B79-D8DB-428D-A9E1-1083BEE28DEC}" v="3" dt="2021-12-09T08:31:16.882"/>
    <p1510:client id="{B9BF9ABF-D098-49A2-B97A-F8A0768DFCCB}" v="100" dt="2021-12-07T15:30:25.524"/>
    <p1510:client id="{ECD4B142-C29C-08BB-35E1-5047DC97F6F6}" v="2" dt="2023-09-21T12:51:55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96DAA-7EF2-46B1-9778-A948876ADCFA}" type="datetimeFigureOut">
              <a:rPr lang="nl-BE" smtClean="0"/>
              <a:t>25/09/2023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6B504-09B8-46DE-B5C4-0EBDB6AB410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855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2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4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8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3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76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76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50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485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50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485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3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87395"/>
            <a:ext cx="5486400" cy="36401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26C-C201-154F-B0F6-BBAFE4D82B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9" y="277331"/>
            <a:ext cx="1821593" cy="723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94767"/>
            <a:ext cx="8229600" cy="42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7038"/>
            <a:ext cx="8229600" cy="4289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34000"/>
            <a:ext cx="2894399" cy="140401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9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Fonds Sociale Maribel 319.01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000" y="6480001"/>
            <a:ext cx="2133600" cy="212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E26C-C201-154F-B0F6-BBAFE4D82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8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mar31901@vspf.org" TargetMode="External"/><Relationship Id="rId2" Type="http://schemas.openxmlformats.org/officeDocument/2006/relationships/hyperlink" Target="http://www.vspf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jobs.afosoc-vesofo.org/logi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62971"/>
          </a:xfrm>
        </p:spPr>
        <p:txBody>
          <a:bodyPr>
            <a:normAutofit fontScale="90000"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nl-BE" sz="4000" ker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Infosessie Sociale Maribel</a:t>
            </a:r>
            <a:br>
              <a:rPr lang="nl-BE" sz="4000" kern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r>
              <a:rPr lang="nl-BE" sz="4000" ker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PC 319.01</a:t>
            </a:r>
            <a:br>
              <a:rPr lang="nl-BE" sz="4000" kern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endParaRPr lang="en-US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7949"/>
            <a:ext cx="6400800" cy="3126705"/>
          </a:xfrm>
        </p:spPr>
        <p:txBody>
          <a:bodyPr>
            <a:norm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6600" b="1">
                <a:ln w="31550" cmpd="sng">
                  <a:gradFill>
                    <a:gsLst>
                      <a:gs pos="25000">
                        <a:srgbClr val="BBE0E3">
                          <a:shade val="25000"/>
                          <a:satMod val="190000"/>
                        </a:srgbClr>
                      </a:gs>
                      <a:gs pos="80000">
                        <a:srgbClr val="BBE0E3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D7A09D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Welkom !</a:t>
            </a:r>
          </a:p>
          <a:p>
            <a:pPr>
              <a:lnSpc>
                <a:spcPct val="90000"/>
              </a:lnSpc>
            </a:pPr>
            <a:endParaRPr lang="nl-BE"/>
          </a:p>
          <a:p>
            <a:pPr lvl="0" algn="l"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Onze website: </a:t>
            </a:r>
            <a:r>
              <a:rPr lang="nl-NL" sz="2400" kern="0">
                <a:solidFill>
                  <a:srgbClr val="000000"/>
                </a:solidFill>
                <a:hlinkClick r:id="rId2"/>
              </a:rPr>
              <a:t>www.vspf.org</a:t>
            </a:r>
            <a:endParaRPr lang="nl-NL" sz="2400" kern="0">
              <a:solidFill>
                <a:srgbClr val="000000"/>
              </a:solidFill>
            </a:endParaRPr>
          </a:p>
          <a:p>
            <a:pPr lvl="0" algn="l"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Mailadres: </a:t>
            </a:r>
            <a:r>
              <a:rPr lang="nl-NL" sz="2400" kern="0">
                <a:solidFill>
                  <a:srgbClr val="000000"/>
                </a:solidFill>
                <a:hlinkClick r:id="rId3"/>
              </a:rPr>
              <a:t>socmar31901@vspf.org</a:t>
            </a:r>
            <a:endParaRPr lang="nl-NL" sz="2400" kern="0">
              <a:solidFill>
                <a:srgbClr val="0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99310"/>
            <a:ext cx="8229600" cy="4726854"/>
          </a:xfrm>
        </p:spPr>
        <p:txBody>
          <a:bodyPr/>
          <a:lstStyle/>
          <a:p>
            <a:pPr lvl="0" defTabSz="914400" fontAlgn="base">
              <a:spcAft>
                <a:spcPct val="0"/>
              </a:spcAft>
              <a:buNone/>
            </a:pPr>
            <a:r>
              <a:rPr lang="nl-BE" sz="2800" b="1" i="1" kern="0">
                <a:solidFill>
                  <a:srgbClr val="000000"/>
                </a:solidFill>
              </a:rPr>
              <a:t>Overleg met werknemers</a:t>
            </a:r>
          </a:p>
          <a:p>
            <a:pPr marL="0" lvl="0" indent="0" defTabSz="914400" eaLnBrk="0" fontAlgn="base" hangingPunct="0">
              <a:spcAft>
                <a:spcPct val="0"/>
              </a:spcAft>
              <a:buNone/>
            </a:pPr>
            <a:r>
              <a:rPr lang="nl-BE" sz="2400" kern="0">
                <a:solidFill>
                  <a:srgbClr val="000000"/>
                </a:solidFill>
              </a:rPr>
              <a:t>Het akkoord van de werknemers (verslag en handtekeningen) is nodig bij</a:t>
            </a:r>
            <a:r>
              <a:rPr lang="fr-BE" sz="2400" kern="0">
                <a:solidFill>
                  <a:srgbClr val="000000"/>
                </a:solidFill>
              </a:rPr>
              <a:t>: 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itchFamily="2" charset="2"/>
              <a:buChar char="Ø"/>
            </a:pPr>
            <a:r>
              <a:rPr lang="nl-BE" sz="2000" kern="0">
                <a:solidFill>
                  <a:srgbClr val="000000"/>
                </a:solidFill>
              </a:rPr>
              <a:t>Aanvraagformulier voor een nieuwe of bijkomende toekenning </a:t>
            </a:r>
          </a:p>
          <a:p>
            <a:pPr defTabSz="914400" eaLnBrk="0" fontAlgn="base" hangingPunct="0">
              <a:spcAft>
                <a:spcPct val="0"/>
              </a:spcAft>
              <a:buFont typeface="Wingdings" pitchFamily="2" charset="2"/>
              <a:buChar char="Ø"/>
            </a:pPr>
            <a:r>
              <a:rPr lang="nl-BE" sz="2000" kern="0">
                <a:solidFill>
                  <a:srgbClr val="000000"/>
                </a:solidFill>
              </a:rPr>
              <a:t>Aanvraag toekenningen bepaalde duur 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itchFamily="2" charset="2"/>
              <a:buChar char="Ø"/>
            </a:pPr>
            <a:r>
              <a:rPr lang="nl-BE" sz="2000" kern="0">
                <a:solidFill>
                  <a:srgbClr val="000000"/>
                </a:solidFill>
              </a:rPr>
              <a:t>Elke functiewijziging  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itchFamily="2" charset="2"/>
              <a:buChar char="Ø"/>
            </a:pPr>
            <a:r>
              <a:rPr lang="nl-BE" sz="2000" kern="0">
                <a:solidFill>
                  <a:srgbClr val="000000"/>
                </a:solidFill>
              </a:rPr>
              <a:t>Motivatie aanvraag arbeidsovereenkomst van bepaalde duur (uitzonderingen!)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itchFamily="2" charset="2"/>
              <a:buChar char="Ø"/>
            </a:pPr>
            <a:r>
              <a:rPr lang="nl-BE" sz="2000" kern="0">
                <a:solidFill>
                  <a:srgbClr val="000000"/>
                </a:solidFill>
              </a:rPr>
              <a:t>Bij de herverdeling van de functies ingeval van herstructurering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itchFamily="2" charset="2"/>
              <a:buChar char="Ø"/>
            </a:pPr>
            <a:r>
              <a:rPr lang="nl-BE" sz="2000" kern="0">
                <a:solidFill>
                  <a:srgbClr val="000000"/>
                </a:solidFill>
              </a:rPr>
              <a:t>Goedkeuring jaarrapport (overzicht van de SM-tewerkstelling + bevraging)</a:t>
            </a:r>
          </a:p>
          <a:p>
            <a:pPr marL="0" lvl="0" indent="0" defTabSz="914400" eaLnBrk="0" fontAlgn="base" hangingPunct="0">
              <a:spcAft>
                <a:spcPct val="0"/>
              </a:spcAft>
              <a:buNone/>
            </a:pPr>
            <a:endParaRPr lang="nl-NL" sz="1600" i="1" kern="0">
              <a:solidFill>
                <a:srgbClr val="000000"/>
              </a:solidFill>
            </a:endParaRPr>
          </a:p>
          <a:p>
            <a:pPr marL="0" lvl="0" indent="0" defTabSz="914400" eaLnBrk="0" fontAlgn="base" hangingPunct="0">
              <a:spcAft>
                <a:spcPct val="0"/>
              </a:spcAft>
              <a:buNone/>
            </a:pPr>
            <a:r>
              <a:rPr lang="nl-NL" sz="1600" i="1" kern="0">
                <a:solidFill>
                  <a:srgbClr val="000000"/>
                </a:solidFill>
              </a:rPr>
              <a:t>Werknemersoverleg = OR, CPBW en/of SD of de lijst van handtekeningen van 50% +1  van de werknemers</a:t>
            </a:r>
            <a:endParaRPr lang="nl-BE" sz="1600" i="1" kern="0">
              <a:solidFill>
                <a:srgbClr val="000000"/>
              </a:solidFill>
            </a:endParaRPr>
          </a:p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176332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F165D-A493-4A26-8545-C2C443AD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b="1" i="1"/>
              <a:t>3. Extranet + onze formulieren</a:t>
            </a:r>
            <a:endParaRPr lang="nl-BE" sz="3200" b="1" i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 algn="ctr"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2400" kern="0" dirty="0">
                <a:solidFill>
                  <a:srgbClr val="000000"/>
                </a:solidFill>
              </a:rPr>
              <a:t>Onze formulieren zijn te vinden op ons extranet. Dit is de link naar ons extranet: </a:t>
            </a:r>
            <a:r>
              <a:rPr lang="nl-NL" sz="2400" kern="0" dirty="0">
                <a:solidFill>
                  <a:srgbClr val="000000"/>
                </a:solidFill>
                <a:hlinkClick r:id="rId2"/>
              </a:rPr>
              <a:t>http://jobs.afosoc-vesofo.org/login</a:t>
            </a:r>
            <a:endParaRPr lang="nl-NL" sz="2400" kern="0" dirty="0">
              <a:solidFill>
                <a:srgbClr val="000000"/>
              </a:solidFill>
            </a:endParaRPr>
          </a:p>
          <a:p>
            <a:pPr lvl="0" algn="ctr"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nl-NL" sz="2400" kern="0">
              <a:solidFill>
                <a:srgbClr val="000000"/>
              </a:solidFill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600" u="sng" kern="0" dirty="0">
                <a:solidFill>
                  <a:srgbClr val="000000"/>
                </a:solidFill>
              </a:rPr>
              <a:t>Aanwervingen</a:t>
            </a:r>
            <a:r>
              <a:rPr lang="nl-NL" sz="2600" kern="0" dirty="0">
                <a:solidFill>
                  <a:srgbClr val="000000"/>
                </a:solidFill>
              </a:rPr>
              <a:t>: Formulier </a:t>
            </a:r>
            <a:r>
              <a:rPr lang="nl-NL" sz="2600" b="1" u="sng" kern="0" dirty="0">
                <a:solidFill>
                  <a:srgbClr val="000000"/>
                </a:solidFill>
                <a:highlight>
                  <a:srgbClr val="FFFF00"/>
                </a:highlight>
              </a:rPr>
              <a:t>F07</a:t>
            </a:r>
            <a:endParaRPr lang="nl-NL" sz="2600" b="1" u="sng" kern="0" dirty="0">
              <a:solidFill>
                <a:srgbClr val="000000"/>
              </a:solidFill>
              <a:highlight>
                <a:srgbClr val="FFFF00"/>
              </a:highlight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2000" kern="0" dirty="0">
                <a:solidFill>
                  <a:srgbClr val="000000"/>
                </a:solidFill>
              </a:rPr>
              <a:t>ook voor vervangers en werknemers die al in dienst waren met andere middelen</a:t>
            </a:r>
            <a:endParaRPr lang="nl-NL" sz="2000" kern="0" dirty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2000" kern="0" dirty="0">
                <a:solidFill>
                  <a:srgbClr val="000000"/>
                </a:solidFill>
              </a:rPr>
              <a:t>samen met een kopie van de arbeidsovereenkomst (en/of bijlage);</a:t>
            </a:r>
            <a:endParaRPr lang="nl-NL" sz="2000" kern="0" dirty="0">
              <a:solidFill>
                <a:srgbClr val="000000"/>
              </a:solidFill>
              <a:cs typeface="Calibri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600" u="sng" kern="0" dirty="0">
                <a:solidFill>
                  <a:srgbClr val="000000"/>
                </a:solidFill>
              </a:rPr>
              <a:t>Wijzigingen Tewerkstelling Werknemer</a:t>
            </a:r>
            <a:r>
              <a:rPr lang="nl-NL" sz="2600" kern="0" dirty="0">
                <a:solidFill>
                  <a:srgbClr val="000000"/>
                </a:solidFill>
              </a:rPr>
              <a:t>: Formulier </a:t>
            </a:r>
            <a:r>
              <a:rPr lang="nl-NL" sz="2600" b="1" u="sng" kern="0" dirty="0">
                <a:solidFill>
                  <a:srgbClr val="000000"/>
                </a:solidFill>
                <a:highlight>
                  <a:srgbClr val="FFFF00"/>
                </a:highlight>
              </a:rPr>
              <a:t>F10</a:t>
            </a:r>
            <a:r>
              <a:rPr lang="nl-NL" sz="2600" kern="0" dirty="0">
                <a:solidFill>
                  <a:srgbClr val="000000"/>
                </a:solidFill>
              </a:rPr>
              <a:t> 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000" kern="0" dirty="0">
                <a:solidFill>
                  <a:srgbClr val="000000"/>
                </a:solidFill>
              </a:rPr>
              <a:t>Bij ziekte buiten gewaarborgd loon, zwangerschapsverlof, tijdskrediet, verlof zonder wedde, … </a:t>
            </a:r>
            <a:endParaRPr lang="nl-NL" sz="2000" kern="0" dirty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2000" kern="0" dirty="0">
                <a:solidFill>
                  <a:srgbClr val="000000"/>
                </a:solidFill>
              </a:rPr>
              <a:t>Bij werkhervatting</a:t>
            </a:r>
            <a:endParaRPr lang="nl-NL" sz="2000" kern="0" dirty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2000" kern="0" dirty="0">
                <a:solidFill>
                  <a:srgbClr val="000000"/>
                </a:solidFill>
              </a:rPr>
              <a:t>Bij wijziging van het aantal uren ten laste van de Maribel – eventueel met kopie van het contract of van de bijlage bij het contract</a:t>
            </a:r>
            <a:endParaRPr lang="nl-NL" sz="2000" kern="0" dirty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2000" kern="0" dirty="0">
                <a:solidFill>
                  <a:srgbClr val="000000"/>
                </a:solidFill>
              </a:rPr>
              <a:t>Bij uitdiensttreding, einde van een vervanging of stopzetting Maribel subsidiëring </a:t>
            </a:r>
            <a:endParaRPr lang="nl-NL" sz="2000" kern="0" dirty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nl-NL" sz="2400" kern="0">
              <a:solidFill>
                <a:srgbClr val="000000"/>
              </a:solidFill>
            </a:endParaRPr>
          </a:p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316357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80B9B3-AF54-44D0-B834-3FE78A122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u="sng"/>
              <a:t>Functiewijziging</a:t>
            </a:r>
            <a:r>
              <a:rPr lang="nl-NL" sz="2400"/>
              <a:t>: Formulier </a:t>
            </a:r>
            <a:r>
              <a:rPr lang="nl-NL" sz="2400" b="1" u="sng">
                <a:highlight>
                  <a:srgbClr val="FFFF00"/>
                </a:highlight>
              </a:rPr>
              <a:t>F06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/>
              <a:t>Als een nieuwe werknemer een andere functie heeft dan de aangevraagde functies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/>
              <a:t>Vooraf aanvragen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/>
              <a:t>Met akkoord van werknemersvertegenwoordiging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/>
              <a:t>Niet voor baremawijzigingen met zelfde functie: mail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kern="0">
                <a:solidFill>
                  <a:srgbClr val="000000"/>
                </a:solidFill>
              </a:rPr>
              <a:t>Sommige functies zijn bij cao vastgelegd en kan u niet wijzigen</a:t>
            </a:r>
            <a:endParaRPr lang="nl-NL" sz="2000"/>
          </a:p>
          <a:p>
            <a:pPr>
              <a:buFont typeface="Wingdings" panose="05000000000000000000" pitchFamily="2" charset="2"/>
              <a:buChar char="Ø"/>
            </a:pPr>
            <a:endParaRPr lang="nl-BE" sz="240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018E36F-916B-4214-A836-798201C1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1211151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DF76A-D760-4563-94CA-5EC8E2924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b="1" i="1"/>
              <a:t>4. </a:t>
            </a:r>
            <a:r>
              <a:rPr lang="nl-BE" sz="3200" b="1" i="1" kern="0">
                <a:solidFill>
                  <a:srgbClr val="000000"/>
                </a:solidFill>
              </a:rPr>
              <a:t>Voorschotten en jaarafrekening </a:t>
            </a:r>
            <a:endParaRPr lang="nl-BE" sz="3200" b="1" i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CBA2C1-70B2-49F3-BB7F-A722100FF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Voorschotten: elk kwartaal 1/4 van 94% van het toegekende bedrag van de structurele middelen</a:t>
            </a:r>
          </a:p>
          <a:p>
            <a:pPr lvl="0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TKBD of extra toekenningsfase: voorschot pas betaald nadat wij de realisatie van de tewerkstelling hebben ontvangen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Totale toekenning: som van bedragen structurele middelen, TKBD, VVH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Gepresteerde uren en loonkosten komen rechtstreeks uit DmfA en kunnen niet gewijzigd worden door het fonds</a:t>
            </a:r>
          </a:p>
          <a:p>
            <a:pPr lvl="0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Zodra de afrekening voor akkoord ondertekend en aan het fonds bezorgd is, stort het fonds het positief saldo</a:t>
            </a:r>
          </a:p>
          <a:p>
            <a:pPr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Saldo = beschikbaar bedrag - betaalde voorschotten</a:t>
            </a:r>
            <a:endParaRPr lang="nl-NL" sz="2400" kern="0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D0313DA-6E8F-409D-BC30-2055505D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329408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27324-8F37-46AB-9BCE-FECAFA81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b="1" i="1"/>
              <a:t>Berekening saldo</a:t>
            </a:r>
            <a:endParaRPr lang="nl-BE" sz="3200" b="1" i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955028-25B6-4508-AAFB-3D8B36008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defTabSz="914400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2000" kern="0">
                <a:solidFill>
                  <a:srgbClr val="000000"/>
                </a:solidFill>
                <a:cs typeface="Calibri"/>
              </a:rPr>
              <a:t>De geleverde prestaties en loonkostgegevens vormen de basis van de jaarafrekening:</a:t>
            </a:r>
          </a:p>
          <a:p>
            <a:pPr marL="0" indent="0" defTabSz="914400">
              <a:lnSpc>
                <a:spcPct val="80000"/>
              </a:lnSpc>
              <a:spcAft>
                <a:spcPct val="0"/>
              </a:spcAft>
              <a:buNone/>
            </a:pPr>
            <a:endParaRPr lang="nl-NL" sz="2000" kern="0">
              <a:solidFill>
                <a:srgbClr val="000000"/>
              </a:solidFill>
            </a:endParaRPr>
          </a:p>
          <a:p>
            <a:pPr lvl="0" defTabSz="914400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000" u="sng" kern="0">
                <a:solidFill>
                  <a:srgbClr val="000000"/>
                </a:solidFill>
              </a:rPr>
              <a:t>Meer besteed dan toegekend bedrag en voldoende uren</a:t>
            </a:r>
            <a:endParaRPr lang="nl-NL" sz="2000" kern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2000" kern="0">
                <a:solidFill>
                  <a:srgbClr val="000000"/>
                </a:solidFill>
              </a:rPr>
              <a:t>beschikbaar bedrag = toegekende budget  </a:t>
            </a:r>
            <a:endParaRPr lang="nl-NL" sz="2000" u="sng" kern="0">
              <a:solidFill>
                <a:srgbClr val="000000"/>
              </a:solidFill>
              <a:cs typeface="Calibri"/>
            </a:endParaRPr>
          </a:p>
          <a:p>
            <a:pPr lvl="0" defTabSz="914400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000" u="sng" kern="0">
                <a:solidFill>
                  <a:srgbClr val="000000"/>
                </a:solidFill>
              </a:rPr>
              <a:t>Meer besteed dan toegekende budget en niet voldoende uren</a:t>
            </a:r>
            <a:endParaRPr lang="nl-NL" sz="2000" kern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2000" kern="0">
                <a:solidFill>
                  <a:srgbClr val="000000"/>
                </a:solidFill>
              </a:rPr>
              <a:t>beschikbaar bedrag = aantal gerealiseerde uren x uurloon </a:t>
            </a:r>
            <a:endParaRPr lang="nl-NL" sz="2000" u="sng" kern="0">
              <a:solidFill>
                <a:srgbClr val="000000"/>
              </a:solidFill>
              <a:cs typeface="Calibri"/>
            </a:endParaRPr>
          </a:p>
          <a:p>
            <a:pPr lvl="0" defTabSz="914400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000" u="sng" kern="0">
                <a:solidFill>
                  <a:srgbClr val="000000"/>
                </a:solidFill>
              </a:rPr>
              <a:t>Minder besteed dan toegekend bedrag en voldoende uren</a:t>
            </a:r>
            <a:endParaRPr lang="nl-NL" sz="2000" kern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2000" kern="0">
                <a:solidFill>
                  <a:srgbClr val="000000"/>
                </a:solidFill>
              </a:rPr>
              <a:t>beschikbaar bedrag = totaal opgegeven loonkost</a:t>
            </a:r>
            <a:endParaRPr lang="nl-NL" sz="2000" u="sng" kern="0">
              <a:solidFill>
                <a:srgbClr val="000000"/>
              </a:solidFill>
              <a:cs typeface="Calibri"/>
            </a:endParaRPr>
          </a:p>
          <a:p>
            <a:pPr lvl="0" defTabSz="914400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NL" sz="2000" u="sng" kern="0">
                <a:solidFill>
                  <a:srgbClr val="000000"/>
                </a:solidFill>
              </a:rPr>
              <a:t>Minder besteed dan toegekend bedrag en niet voldoende uren</a:t>
            </a:r>
            <a:endParaRPr lang="nl-NL" sz="2000" kern="0">
              <a:solidFill>
                <a:srgbClr val="000000"/>
              </a:solidFill>
              <a:cs typeface="Calibri"/>
            </a:endParaRPr>
          </a:p>
          <a:p>
            <a:pPr lvl="1"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2000" kern="0">
                <a:solidFill>
                  <a:srgbClr val="000000"/>
                </a:solidFill>
              </a:rPr>
              <a:t> beschikbaar bedrag = aantal gerealiseerde uren x uurloon </a:t>
            </a:r>
            <a:endParaRPr lang="nl-NL" sz="2000" kern="0">
              <a:solidFill>
                <a:srgbClr val="000000"/>
              </a:solidFill>
              <a:cs typeface="Calibri"/>
            </a:endParaRPr>
          </a:p>
          <a:p>
            <a:pPr lvl="1" defTabSz="914400">
              <a:lnSpc>
                <a:spcPct val="80000"/>
              </a:lnSpc>
              <a:spcAft>
                <a:spcPct val="0"/>
              </a:spcAft>
              <a:buNone/>
            </a:pPr>
            <a:endParaRPr lang="nl-NL" sz="1600" kern="0">
              <a:solidFill>
                <a:srgbClr val="000000"/>
              </a:solidFill>
              <a:cs typeface="Calibri"/>
            </a:endParaRPr>
          </a:p>
          <a:p>
            <a:pPr lvl="1" defTabSz="914400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1600" kern="0">
                <a:solidFill>
                  <a:srgbClr val="000000"/>
                </a:solidFill>
                <a:cs typeface="Calibri"/>
              </a:rPr>
              <a:t>Uurloon = subsidieplafond/aantal werkuren (voor 2023 = 45.400 €/1976)  </a:t>
            </a:r>
          </a:p>
          <a:p>
            <a:pPr lvl="1" defTabSz="914400">
              <a:lnSpc>
                <a:spcPct val="80000"/>
              </a:lnSpc>
              <a:spcAft>
                <a:spcPct val="0"/>
              </a:spcAft>
              <a:buNone/>
            </a:pPr>
            <a:r>
              <a:rPr lang="nl-NL" sz="1600" kern="0">
                <a:solidFill>
                  <a:srgbClr val="000000"/>
                </a:solidFill>
                <a:cs typeface="Calibri"/>
              </a:rPr>
              <a:t>We rekenen af op dossierniveau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73E003-7CEB-4B82-A279-CC8368AE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145044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914400" fontAlgn="base">
              <a:spcAft>
                <a:spcPct val="0"/>
              </a:spcAft>
              <a:buNone/>
            </a:pPr>
            <a:endParaRPr lang="nl-BE" sz="3600" b="1" kern="0">
              <a:solidFill>
                <a:srgbClr val="000000"/>
              </a:solidFill>
              <a:latin typeface="Arial"/>
            </a:endParaRPr>
          </a:p>
          <a:p>
            <a:pPr marL="0" lvl="0" indent="0" algn="ctr" defTabSz="914400" fontAlgn="base">
              <a:spcAft>
                <a:spcPct val="0"/>
              </a:spcAft>
              <a:buNone/>
            </a:pPr>
            <a:endParaRPr lang="nl-BE" sz="3600" b="1" kern="0">
              <a:solidFill>
                <a:srgbClr val="000000"/>
              </a:solidFill>
              <a:latin typeface="Arial"/>
            </a:endParaRPr>
          </a:p>
          <a:p>
            <a:pPr marL="0" lvl="0" indent="0" algn="ctr" defTabSz="914400" fontAlgn="base">
              <a:spcAft>
                <a:spcPct val="0"/>
              </a:spcAft>
              <a:buNone/>
            </a:pPr>
            <a:r>
              <a:rPr lang="nl-BE" sz="3600" b="1" kern="0">
                <a:solidFill>
                  <a:srgbClr val="000000"/>
                </a:solidFill>
              </a:rPr>
              <a:t>Bedankt voor uw aandacht !</a:t>
            </a:r>
            <a:br>
              <a:rPr lang="nl-BE" sz="3600" b="1" kern="0">
                <a:solidFill>
                  <a:srgbClr val="000000"/>
                </a:solidFill>
              </a:rPr>
            </a:br>
            <a:br>
              <a:rPr lang="nl-BE" sz="3600" b="1" kern="0">
                <a:solidFill>
                  <a:srgbClr val="000000"/>
                </a:solidFill>
              </a:rPr>
            </a:br>
            <a:r>
              <a:rPr lang="nl-BE" sz="3600" b="1" kern="0">
                <a:solidFill>
                  <a:srgbClr val="000000"/>
                </a:solidFill>
              </a:rPr>
              <a:t>VRAGEN ?</a:t>
            </a:r>
            <a:endParaRPr lang="nl-NL" sz="3600" b="1" kern="0">
              <a:solidFill>
                <a:srgbClr val="000000"/>
              </a:solidFill>
            </a:endParaRPr>
          </a:p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147736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nl-BE" sz="3600" b="1" i="1" ker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Inhoud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defTabSz="914400" fontAlgn="base">
              <a:spcAft>
                <a:spcPct val="0"/>
              </a:spcAft>
              <a:buFont typeface="+mj-lt"/>
              <a:buAutoNum type="arabicPeriod"/>
            </a:pPr>
            <a:r>
              <a:rPr lang="nl-BE" kern="0" dirty="0">
                <a:solidFill>
                  <a:srgbClr val="000000"/>
                </a:solidFill>
              </a:rPr>
              <a:t>Wat is sociale Maribel?</a:t>
            </a:r>
          </a:p>
          <a:p>
            <a:pPr marL="514350" lvl="0" indent="-514350" defTabSz="914400" fontAlgn="base">
              <a:spcAft>
                <a:spcPct val="0"/>
              </a:spcAft>
              <a:buFont typeface="+mj-lt"/>
              <a:buAutoNum type="arabicPeriod"/>
            </a:pPr>
            <a:r>
              <a:rPr lang="nl-BE" kern="0" dirty="0">
                <a:solidFill>
                  <a:srgbClr val="000000"/>
                </a:solidFill>
              </a:rPr>
              <a:t>Werking van het FSM319.01</a:t>
            </a:r>
          </a:p>
          <a:p>
            <a:pPr marL="514350" lvl="0" indent="-514350" defTabSz="914400" fontAlgn="base">
              <a:spcAft>
                <a:spcPct val="0"/>
              </a:spcAft>
              <a:buFont typeface="+mj-lt"/>
              <a:buAutoNum type="arabicPeriod"/>
            </a:pPr>
            <a:r>
              <a:rPr lang="nl-BE" kern="0" dirty="0">
                <a:solidFill>
                  <a:srgbClr val="000000"/>
                </a:solidFill>
              </a:rPr>
              <a:t>Extranet + onze formulieren</a:t>
            </a:r>
          </a:p>
          <a:p>
            <a:pPr marL="514350" lvl="0" indent="-514350" defTabSz="914400" fontAlgn="base">
              <a:spcAft>
                <a:spcPct val="0"/>
              </a:spcAft>
              <a:buFont typeface="+mj-lt"/>
              <a:buAutoNum type="arabicPeriod"/>
            </a:pPr>
            <a:r>
              <a:rPr lang="nl-BE" kern="0" dirty="0">
                <a:solidFill>
                  <a:srgbClr val="000000"/>
                </a:solidFill>
              </a:rPr>
              <a:t>Voorschotten en jaarafrekening </a:t>
            </a:r>
          </a:p>
          <a:p>
            <a:pPr marL="514350" lvl="0" indent="-514350" defTabSz="914400" fontAlgn="base">
              <a:spcAft>
                <a:spcPct val="0"/>
              </a:spcAft>
              <a:buFont typeface="+mj-lt"/>
              <a:buAutoNum type="arabicPeriod"/>
            </a:pPr>
            <a:r>
              <a:rPr lang="nl-BE" kern="0" dirty="0">
                <a:solidFill>
                  <a:srgbClr val="000000"/>
                </a:solidFill>
              </a:rPr>
              <a:t>Algemene vragen</a:t>
            </a:r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r>
              <a:rPr lang="nl-BE" sz="2000" dirty="0"/>
              <a:t>Gelieve jouw vragen via </a:t>
            </a:r>
            <a:r>
              <a:rPr lang="nl-BE" sz="2000"/>
              <a:t>de V&amp;A </a:t>
            </a:r>
            <a:r>
              <a:rPr lang="nl-BE" sz="2000" dirty="0"/>
              <a:t>door te sturen. 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415382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77047"/>
            <a:ext cx="8229600" cy="727167"/>
          </a:xfrm>
        </p:spPr>
        <p:txBody>
          <a:bodyPr>
            <a:normAutofit/>
          </a:bodyPr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nl-BE" sz="3200" b="1" i="1" ker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nl-BE" sz="3200" b="1" i="1" kern="0">
                <a:solidFill>
                  <a:srgbClr val="000000"/>
                </a:solidFill>
              </a:rPr>
              <a:t>Wat is de Sociale Maribel?</a:t>
            </a:r>
            <a:endParaRPr lang="nl-BE" sz="320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fontAlgn="base">
              <a:lnSpc>
                <a:spcPct val="90000"/>
              </a:lnSpc>
              <a:spcAft>
                <a:spcPct val="0"/>
              </a:spcAft>
              <a:buNone/>
            </a:pPr>
            <a:endParaRPr lang="nl-BE" sz="1600" b="1" i="1" kern="0">
              <a:solidFill>
                <a:srgbClr val="000000"/>
              </a:solidFill>
              <a:latin typeface="Arial"/>
            </a:endParaRP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nl-BE" sz="2400" kern="0">
                <a:solidFill>
                  <a:srgbClr val="000000"/>
                </a:solidFill>
              </a:rPr>
              <a:t>Een federale maatregel ter bevordering van de tewerkstelling in de non-profitsector in voege vanaf 1997</a:t>
            </a:r>
          </a:p>
          <a:p>
            <a:pPr lvl="0" algn="ctr" defTabSz="914400" fontAlgn="base">
              <a:lnSpc>
                <a:spcPct val="90000"/>
              </a:lnSpc>
              <a:spcAft>
                <a:spcPct val="0"/>
              </a:spcAft>
              <a:buNone/>
            </a:pPr>
            <a:endParaRPr lang="nl-BE" sz="2400" kern="0">
              <a:solidFill>
                <a:srgbClr val="000000"/>
              </a:solidFill>
            </a:endParaRPr>
          </a:p>
          <a:p>
            <a:pPr marL="0" indent="0" defTabSz="91440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nl-BE" sz="2400" u="sng" kern="0">
                <a:solidFill>
                  <a:srgbClr val="000000"/>
                </a:solidFill>
              </a:rPr>
              <a:t>Basisprincipe = bijkomende tewerkstelling creëren om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BE" sz="2400" u="sng" kern="0">
                <a:solidFill>
                  <a:srgbClr val="000000"/>
                </a:solidFill>
              </a:rPr>
              <a:t>de kwaliteit van de dienstverlening te verhogen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BE" sz="2400" u="sng" kern="0">
                <a:solidFill>
                  <a:srgbClr val="000000"/>
                </a:solidFill>
              </a:rPr>
              <a:t>de werkdruk te verlagen</a:t>
            </a:r>
          </a:p>
          <a:p>
            <a:pPr marL="0" lvl="0" indent="0" defTabSz="914400" fontAlgn="base">
              <a:lnSpc>
                <a:spcPct val="90000"/>
              </a:lnSpc>
              <a:spcAft>
                <a:spcPct val="0"/>
              </a:spcAft>
              <a:buNone/>
            </a:pPr>
            <a:endParaRPr lang="nl-NL" sz="1600" kern="0">
              <a:solidFill>
                <a:srgbClr val="FF0000"/>
              </a:solidFill>
            </a:endParaRPr>
          </a:p>
          <a:p>
            <a:pPr marL="0" lvl="0" indent="0" defTabSz="91440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nl-NL" sz="1600" i="1" kern="0">
                <a:solidFill>
                  <a:srgbClr val="000000"/>
                </a:solidFill>
              </a:rPr>
              <a:t>Juridisch kader = KB van 18 juli 2002 houdende maatregelen met het oog op de bevordering van de werkgelegenheid in de non-profit sector</a:t>
            </a:r>
          </a:p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238771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F5928-6D16-D02E-2312-61B71EC7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Inkomsten van het fonds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7616ED-F077-A6CE-70E7-9CAD575F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CF48E73-31CF-5AB5-1E21-FF64E232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  <p:graphicFrame>
        <p:nvGraphicFramePr>
          <p:cNvPr id="8" name="Tijdelijke aanduiding voor inhoud 6">
            <a:extLst>
              <a:ext uri="{FF2B5EF4-FFF2-40B4-BE49-F238E27FC236}">
                <a16:creationId xmlns:a16="http://schemas.microsoft.com/office/drawing/2014/main" id="{DC7F2174-B231-F1D6-1105-1F85C54E71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96945"/>
              </p:ext>
            </p:extLst>
          </p:nvPr>
        </p:nvGraphicFramePr>
        <p:xfrm>
          <a:off x="666749" y="1843352"/>
          <a:ext cx="8086726" cy="459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Sociale Maribel</a:t>
                      </a:r>
                      <a:endParaRPr lang="nl-BE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Fiscale Maribel</a:t>
                      </a:r>
                      <a:endParaRPr lang="nl-BE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RSZ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 baseline="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>
                          <a:latin typeface="Verdana" pitchFamily="34" charset="0"/>
                        </a:rPr>
                        <a:t>bevoegde sectorale fonds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 baseline="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Basis = aantal WN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Stortingen: kwartaal + saldo (N+1)</a:t>
                      </a:r>
                      <a:endParaRPr lang="nl-BE" sz="1600" kern="120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4442" marR="4444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Schatkist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RSZ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socialemaribelfondsen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 baseline="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Basis = loonmassa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Stortingen: maandelijks</a:t>
                      </a:r>
                    </a:p>
                  </a:txBody>
                  <a:tcPr marL="44442" marR="444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3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Werkgevers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Basisvoorwaarde =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Integraal te besteden aan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kern="1200" baseline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bijkomende tewerkstelling binnen eenzelfde kalenderjaar 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endParaRPr lang="nl-NL" sz="160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4442" marR="44442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kern="1200" baseline="0">
                        <a:solidFill>
                          <a:schemeClr val="dk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4442" marR="4444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PIJL-OMLAAG 12">
            <a:extLst>
              <a:ext uri="{FF2B5EF4-FFF2-40B4-BE49-F238E27FC236}">
                <a16:creationId xmlns:a16="http://schemas.microsoft.com/office/drawing/2014/main" id="{08E789E9-C2C9-DA57-4F43-D7FB49546960}"/>
              </a:ext>
            </a:extLst>
          </p:cNvPr>
          <p:cNvSpPr/>
          <p:nvPr/>
        </p:nvSpPr>
        <p:spPr>
          <a:xfrm>
            <a:off x="4355976" y="4077072"/>
            <a:ext cx="484187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0" name="PIJL-OMLAAG 12">
            <a:extLst>
              <a:ext uri="{FF2B5EF4-FFF2-40B4-BE49-F238E27FC236}">
                <a16:creationId xmlns:a16="http://schemas.microsoft.com/office/drawing/2014/main" id="{46C16C12-CF57-08A3-AEF6-B6CBC288CE24}"/>
              </a:ext>
            </a:extLst>
          </p:cNvPr>
          <p:cNvSpPr/>
          <p:nvPr/>
        </p:nvSpPr>
        <p:spPr>
          <a:xfrm>
            <a:off x="4355976" y="4885592"/>
            <a:ext cx="484187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1" name="PIJL-OMLAAG 12">
            <a:extLst>
              <a:ext uri="{FF2B5EF4-FFF2-40B4-BE49-F238E27FC236}">
                <a16:creationId xmlns:a16="http://schemas.microsoft.com/office/drawing/2014/main" id="{76EDB7C5-023C-1627-AF23-84E1DD1901D6}"/>
              </a:ext>
            </a:extLst>
          </p:cNvPr>
          <p:cNvSpPr/>
          <p:nvPr/>
        </p:nvSpPr>
        <p:spPr>
          <a:xfrm>
            <a:off x="2441451" y="2509243"/>
            <a:ext cx="484187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2" name="PIJL-OMLAAG 12">
            <a:extLst>
              <a:ext uri="{FF2B5EF4-FFF2-40B4-BE49-F238E27FC236}">
                <a16:creationId xmlns:a16="http://schemas.microsoft.com/office/drawing/2014/main" id="{23DBF300-35BF-A4A5-3A48-222715C002B2}"/>
              </a:ext>
            </a:extLst>
          </p:cNvPr>
          <p:cNvSpPr/>
          <p:nvPr/>
        </p:nvSpPr>
        <p:spPr>
          <a:xfrm>
            <a:off x="5984751" y="2543547"/>
            <a:ext cx="484187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996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1DF8E-2715-4162-B951-1EC5CA1C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2316"/>
            <a:ext cx="8229600" cy="420472"/>
          </a:xfrm>
        </p:spPr>
        <p:txBody>
          <a:bodyPr>
            <a:normAutofit fontScale="90000"/>
          </a:bodyPr>
          <a:lstStyle/>
          <a:p>
            <a:r>
              <a:rPr lang="nl-BE" sz="3600" b="1" i="1" kern="0">
                <a:solidFill>
                  <a:srgbClr val="000000"/>
                </a:solidFill>
              </a:rPr>
              <a:t>2.	Werking van het fonds sociale Maribel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56496"/>
            <a:ext cx="8229600" cy="3738646"/>
          </a:xfrm>
        </p:spPr>
        <p:txBody>
          <a:bodyPr/>
          <a:lstStyle/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De overheid stelt via de RSZ jaarlijks een dotatie ter beschikking aan de sectorale fondsen sociale Maribel.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De Raad van Beheer die paritair is samengesteld beslist unaniem en autonoom over de middelenverdeling, de toekenningscriteria en modaliteiten.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De werkgevers moeten de middelen aanwenden om </a:t>
            </a:r>
            <a:r>
              <a:rPr lang="nl-BE" sz="2400" b="1" u="sng" kern="0">
                <a:solidFill>
                  <a:srgbClr val="000000"/>
                </a:solidFill>
              </a:rPr>
              <a:t>nieuwe tewerkstelling</a:t>
            </a:r>
            <a:r>
              <a:rPr lang="nl-BE" sz="2400" kern="0">
                <a:solidFill>
                  <a:srgbClr val="000000"/>
                </a:solidFill>
              </a:rPr>
              <a:t> te creëren. 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Overleg werknemers / werkgevers is essentieel</a:t>
            </a:r>
            <a:endParaRPr lang="nl-NL" sz="2400" kern="0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45871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49928"/>
            <a:ext cx="8229600" cy="49762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ctr" defTabSz="91440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nl-BE" sz="2000" b="1" i="1" kern="0">
                <a:solidFill>
                  <a:srgbClr val="000000"/>
                </a:solidFill>
              </a:rPr>
              <a:t>Wie maakt aanspraak op Maribelmiddelen?</a:t>
            </a:r>
          </a:p>
          <a:p>
            <a:pPr lvl="0" algn="ctr" defTabSz="914400" fontAlgn="base">
              <a:lnSpc>
                <a:spcPct val="90000"/>
              </a:lnSpc>
              <a:spcAft>
                <a:spcPct val="0"/>
              </a:spcAft>
              <a:buNone/>
            </a:pPr>
            <a:endParaRPr lang="nl-BE" sz="2400" b="1" kern="0">
              <a:solidFill>
                <a:srgbClr val="000000"/>
              </a:solidFill>
            </a:endParaRP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nl-BE" sz="2400" b="1" kern="0">
                <a:solidFill>
                  <a:srgbClr val="000000"/>
                </a:solidFill>
              </a:rPr>
              <a:t>Werkgevers die: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behoren tot het toepassingsgebied van het Fonds en een </a:t>
            </a:r>
            <a:r>
              <a:rPr lang="nl-BE" sz="2400" kern="0" err="1">
                <a:solidFill>
                  <a:srgbClr val="000000"/>
                </a:solidFill>
              </a:rPr>
              <a:t>v.z.w</a:t>
            </a:r>
            <a:r>
              <a:rPr lang="nl-BE" sz="2400" kern="0">
                <a:solidFill>
                  <a:srgbClr val="000000"/>
                </a:solidFill>
              </a:rPr>
              <a:t>. zijn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een correcte RSZ-aangifte doen (319.01) 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voldoen aan de reglementering van de sociale Maribel </a:t>
            </a:r>
            <a:r>
              <a:rPr lang="nl-BE" sz="1800" kern="0">
                <a:solidFill>
                  <a:srgbClr val="000000"/>
                </a:solidFill>
              </a:rPr>
              <a:t>zoals realiseren van bijkomende tewerkstelling van onbepaalde duur en de nodige documenten indienen</a:t>
            </a: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voldoen aan de specifieke criteria ingeval vereist </a:t>
            </a:r>
          </a:p>
          <a:p>
            <a:pPr marL="0" lvl="0" indent="0" defTabSz="91440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nl-BE" sz="2400" kern="0">
                <a:solidFill>
                  <a:srgbClr val="000000"/>
                </a:solidFill>
              </a:rPr>
              <a:t> </a:t>
            </a:r>
          </a:p>
          <a:p>
            <a:pPr marL="0" lvl="0" indent="0" defTabSz="91440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nl-BE" sz="2000" u="sng" kern="0">
                <a:solidFill>
                  <a:srgbClr val="000000"/>
                </a:solidFill>
              </a:rPr>
              <a:t>Het fonds stelt de aanvraagprocedure op voor de nieuwe en/of bijkomende toekenningen.</a:t>
            </a:r>
            <a:endParaRPr lang="nl-NL" sz="2000" u="sng" kern="0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275817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39694"/>
            <a:ext cx="8229600" cy="4686469"/>
          </a:xfrm>
        </p:spPr>
        <p:txBody>
          <a:bodyPr>
            <a:normAutofit/>
          </a:bodyPr>
          <a:lstStyle/>
          <a:p>
            <a:pPr lvl="0" algn="ctr" defTabSz="914400" fontAlgn="base">
              <a:spcAft>
                <a:spcPct val="0"/>
              </a:spcAft>
              <a:buNone/>
            </a:pPr>
            <a:r>
              <a:rPr lang="nl-BE" sz="1800" b="1" i="1" kern="0">
                <a:solidFill>
                  <a:srgbClr val="000000"/>
                </a:solidFill>
              </a:rPr>
              <a:t>Concrete cijfers voor 2023:</a:t>
            </a:r>
          </a:p>
          <a:p>
            <a:pPr lvl="0" algn="ctr" defTabSz="914400" fontAlgn="base">
              <a:spcAft>
                <a:spcPct val="0"/>
              </a:spcAft>
              <a:buNone/>
            </a:pPr>
            <a:endParaRPr lang="nl-BE" sz="1800" b="1" i="1" kern="0">
              <a:solidFill>
                <a:srgbClr val="000000"/>
              </a:solidFill>
            </a:endParaRPr>
          </a:p>
          <a:p>
            <a:pPr lvl="0" defTabSz="914400" fontAlgn="base">
              <a:spcAft>
                <a:spcPct val="0"/>
              </a:spcAft>
              <a:buNone/>
            </a:pPr>
            <a:r>
              <a:rPr lang="nl-BE" sz="1800" b="1" i="1" kern="0">
                <a:solidFill>
                  <a:srgbClr val="000000"/>
                </a:solidFill>
              </a:rPr>
              <a:t>Inkomsten: raming dotatie 				= 88.327.628 euro</a:t>
            </a:r>
          </a:p>
          <a:p>
            <a:pPr lvl="0" defTabSz="914400" fontAlgn="base">
              <a:spcAft>
                <a:spcPct val="0"/>
              </a:spcAft>
              <a:buNone/>
            </a:pPr>
            <a:r>
              <a:rPr lang="nl-BE" sz="1800" b="1" i="1" kern="0">
                <a:solidFill>
                  <a:srgbClr val="000000"/>
                </a:solidFill>
              </a:rPr>
              <a:t>Besteding: </a:t>
            </a:r>
          </a:p>
          <a:p>
            <a:pPr lvl="0" defTabSz="914400" fontAlgn="base">
              <a:spcAft>
                <a:spcPct val="0"/>
              </a:spcAft>
              <a:buNone/>
            </a:pPr>
            <a:r>
              <a:rPr lang="nl-BE" sz="1800" b="1" i="1" kern="0">
                <a:solidFill>
                  <a:srgbClr val="000000"/>
                </a:solidFill>
              </a:rPr>
              <a:t>	toekenningen onbepaalde duur: 1833,28 vte * 45.400 	=  84.840.342 euro</a:t>
            </a:r>
          </a:p>
          <a:p>
            <a:pPr lvl="0" defTabSz="914400" fontAlgn="base">
              <a:spcAft>
                <a:spcPct val="0"/>
              </a:spcAft>
              <a:buNone/>
            </a:pPr>
            <a:r>
              <a:rPr lang="nl-BE" sz="1800" b="1" i="1" kern="0">
                <a:solidFill>
                  <a:srgbClr val="000000"/>
                </a:solidFill>
              </a:rPr>
              <a:t>	toekenningen voor projecten (DLDW+VVH): 		</a:t>
            </a:r>
            <a:r>
              <a:rPr lang="nl-BE" sz="1800" b="1" i="1" u="sng" kern="0">
                <a:solidFill>
                  <a:srgbClr val="000000"/>
                </a:solidFill>
              </a:rPr>
              <a:t>=    3.109.900 euro</a:t>
            </a:r>
          </a:p>
          <a:p>
            <a:pPr lvl="0" defTabSz="914400" fontAlgn="base">
              <a:spcAft>
                <a:spcPct val="0"/>
              </a:spcAft>
              <a:buNone/>
            </a:pPr>
            <a:r>
              <a:rPr lang="nl-BE" sz="1800" b="1" i="1" kern="0">
                <a:solidFill>
                  <a:srgbClr val="000000"/>
                </a:solidFill>
              </a:rPr>
              <a:t>							=  87.950.242 euro	</a:t>
            </a:r>
          </a:p>
          <a:p>
            <a:pPr lvl="0" defTabSz="914400" fontAlgn="base">
              <a:spcAft>
                <a:spcPct val="0"/>
              </a:spcAft>
              <a:buNone/>
            </a:pPr>
            <a:r>
              <a:rPr lang="nl-BE" sz="1800" b="1" i="1" kern="0">
                <a:solidFill>
                  <a:srgbClr val="000000"/>
                </a:solidFill>
              </a:rPr>
              <a:t>Budget bijkomende middelenverdeling		=      377.000 euro </a:t>
            </a:r>
          </a:p>
          <a:p>
            <a:pPr lvl="0" defTabSz="914400" fontAlgn="base">
              <a:spcAft>
                <a:spcPct val="0"/>
              </a:spcAft>
              <a:buNone/>
            </a:pPr>
            <a:endParaRPr lang="nl-BE" sz="1800" b="1" i="1" kern="0">
              <a:solidFill>
                <a:srgbClr val="000000"/>
              </a:solidFill>
            </a:endParaRPr>
          </a:p>
          <a:p>
            <a:pPr lvl="1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BE" sz="1600" b="1" i="1" kern="0">
                <a:solidFill>
                  <a:srgbClr val="000000"/>
                </a:solidFill>
              </a:rPr>
              <a:t>Verhoging subsidieplafond: van 45.400 naar 	???</a:t>
            </a:r>
          </a:p>
          <a:p>
            <a:pPr lvl="1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nl-BE" sz="1600" b="1" i="1" kern="0">
                <a:solidFill>
                  <a:srgbClr val="000000"/>
                </a:solidFill>
              </a:rPr>
              <a:t>Bijkomende tewerkstelling: van onbepaalde en/of bepaalde duur 	ca 1,3 </a:t>
            </a:r>
            <a:r>
              <a:rPr lang="nl-BE" sz="1600" b="1" i="1" kern="0" err="1">
                <a:solidFill>
                  <a:srgbClr val="000000"/>
                </a:solidFill>
              </a:rPr>
              <a:t>mio</a:t>
            </a:r>
            <a:endParaRPr lang="nl-BE" sz="1600" b="1" i="1" kern="0">
              <a:solidFill>
                <a:srgbClr val="000000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210587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CF95F-0FFC-FB79-FF52-63CA4C15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Voorbeeld subsidiedossier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972930-54A8-822B-269F-25104388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/>
              <a:t>WG </a:t>
            </a:r>
            <a:r>
              <a:rPr lang="nl-NL" sz="1800">
                <a:sym typeface="Wingdings" panose="05000000000000000000" pitchFamily="2" charset="2"/>
              </a:rPr>
              <a:t> Subsidie-e</a:t>
            </a:r>
            <a:r>
              <a:rPr lang="nl-NL" sz="1800"/>
              <a:t>nveloppe 2023 dossier ABC123</a:t>
            </a:r>
          </a:p>
          <a:p>
            <a:r>
              <a:rPr lang="nl-NL" sz="1800"/>
              <a:t>MAR: Structurele TK * subsidieplafond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400"/>
              <a:t>2,212121 VTE * 45.400 €/vte = 100.430,29 €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400"/>
              <a:t>Bijv. verdeling: 	2 vte voor begeleiders</a:t>
            </a:r>
          </a:p>
          <a:p>
            <a:pPr marL="457200" lvl="1" indent="0">
              <a:buNone/>
            </a:pPr>
            <a:r>
              <a:rPr lang="nl-NL" sz="1400"/>
              <a:t> 				0,212121 vte voor logistiek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400"/>
              <a:t>Te presteren uren:  4.371,15 </a:t>
            </a:r>
          </a:p>
          <a:p>
            <a:pPr indent="-285750"/>
            <a:r>
              <a:rPr lang="nl-NL" sz="1800"/>
              <a:t>TKBD 2023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400"/>
              <a:t>Basis: totaal tewerkgesteld AV van 2021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400"/>
              <a:t>Bijv. AV &lt; 25 vte </a:t>
            </a:r>
            <a:r>
              <a:rPr lang="nl-NL" sz="1400">
                <a:sym typeface="Wingdings" panose="05000000000000000000" pitchFamily="2" charset="2"/>
              </a:rPr>
              <a:t> 10 werkdagen – 76 uren – 1.746,15 €</a:t>
            </a:r>
            <a:r>
              <a:rPr lang="nl-NL" sz="140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/>
              <a:t>VVH </a:t>
            </a:r>
            <a:r>
              <a:rPr lang="nl-NL" sz="1400"/>
              <a:t>= extra financiering voor de vervangende tewerkstelling tijdens de periode van opleiding ‘vaste’ 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/>
              <a:t>DLDW </a:t>
            </a:r>
            <a:r>
              <a:rPr lang="nl-NL" sz="1400"/>
              <a:t>= extra financiering voor de tewerkstelling van een jongere die deeltijds school loopt, deeltijds tewerkgesteld is</a:t>
            </a:r>
            <a:endParaRPr lang="nl-BE" sz="140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857489-3FE4-4D3C-2DE7-989968659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145680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16182"/>
            <a:ext cx="8229600" cy="48099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defTabSz="914400" fontAlgn="base">
              <a:spcAft>
                <a:spcPct val="0"/>
              </a:spcAft>
              <a:buNone/>
            </a:pPr>
            <a:r>
              <a:rPr lang="nl-BE" sz="2800" b="1" i="1" kern="0">
                <a:solidFill>
                  <a:srgbClr val="000000"/>
                </a:solidFill>
              </a:rPr>
              <a:t>Administratieve verplichtingen</a:t>
            </a:r>
          </a:p>
          <a:p>
            <a:pPr lvl="0"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Elke aanwerving of wijziging van WN ten laste SM</a:t>
            </a:r>
          </a:p>
          <a:p>
            <a:pPr lvl="0"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>
                    <a:lumMod val="95000"/>
                    <a:lumOff val="5000"/>
                  </a:srgbClr>
                </a:solidFill>
              </a:rPr>
              <a:t>Aanvraag voor functiewijziging</a:t>
            </a:r>
          </a:p>
          <a:p>
            <a:pPr lvl="0"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>
                    <a:lumMod val="95000"/>
                    <a:lumOff val="5000"/>
                  </a:srgbClr>
                </a:solidFill>
              </a:rPr>
              <a:t>Melding van herstructurering (overname, splitsing, fusie)</a:t>
            </a:r>
          </a:p>
          <a:p>
            <a:pPr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NL" sz="2400" kern="0">
                <a:solidFill>
                  <a:srgbClr val="000000"/>
                </a:solidFill>
              </a:rPr>
              <a:t>Arbeidsvolumedaling (meldingsplicht + controle) </a:t>
            </a:r>
            <a:endParaRPr lang="nl-BE" sz="2400" kern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lvl="0"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>
                    <a:lumMod val="95000"/>
                    <a:lumOff val="5000"/>
                  </a:srgbClr>
                </a:solidFill>
              </a:rPr>
              <a:t>Een jaarrapport indienen met akkoord van de werknemersvertegenwoordiging (bevraging + overzicht)</a:t>
            </a:r>
          </a:p>
          <a:p>
            <a:pPr lvl="0" defTabSz="91440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nl-BE" sz="2400" kern="0">
                <a:solidFill>
                  <a:srgbClr val="000000"/>
                </a:solidFill>
              </a:rPr>
              <a:t>Op vraag van het fonds bijkomende informatie verstrekken</a:t>
            </a:r>
          </a:p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Fonds Sociale Maribel 319.01</a:t>
            </a:r>
          </a:p>
        </p:txBody>
      </p:sp>
    </p:spTree>
    <p:extLst>
      <p:ext uri="{BB962C8B-B14F-4D97-AF65-F5344CB8AC3E}">
        <p14:creationId xmlns:p14="http://schemas.microsoft.com/office/powerpoint/2010/main" val="31727729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E225E5431E614F8211FAE7AB44AE7D" ma:contentTypeVersion="2" ma:contentTypeDescription="Een nieuw document maken." ma:contentTypeScope="" ma:versionID="12ed104735654e3d6602c4124f53c2aa">
  <xsd:schema xmlns:xsd="http://www.w3.org/2001/XMLSchema" xmlns:xs="http://www.w3.org/2001/XMLSchema" xmlns:p="http://schemas.microsoft.com/office/2006/metadata/properties" xmlns:ns2="13e44658-443c-4987-862f-2a4f13cb64ca" targetNamespace="http://schemas.microsoft.com/office/2006/metadata/properties" ma:root="true" ma:fieldsID="4dc9119c153e18455f95322dd3ec2972" ns2:_="">
    <xsd:import namespace="13e44658-443c-4987-862f-2a4f13cb64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44658-443c-4987-862f-2a4f13cb64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BE4F07-5268-4125-BC97-62DF0E2F9E2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6FA0D3-619C-44D0-B5AB-053951CBEC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739C42-744C-456F-A138-236131047565}">
  <ds:schemaRefs>
    <ds:schemaRef ds:uri="13e44658-443c-4987-862f-2a4f13cb64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1047</Words>
  <Application>Microsoft Office PowerPoint</Application>
  <PresentationFormat>Diavoorstelling 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Default Theme</vt:lpstr>
      <vt:lpstr>Infosessie Sociale Maribel PC 319.01 </vt:lpstr>
      <vt:lpstr>Inhoud</vt:lpstr>
      <vt:lpstr>1. Wat is de Sociale Maribel?</vt:lpstr>
      <vt:lpstr>Inkomsten van het fonds</vt:lpstr>
      <vt:lpstr>2. Werking van het fonds sociale Maribel</vt:lpstr>
      <vt:lpstr>PowerPoint-presentatie</vt:lpstr>
      <vt:lpstr>PowerPoint-presentatie</vt:lpstr>
      <vt:lpstr>Voorbeeld subsidiedossier</vt:lpstr>
      <vt:lpstr>PowerPoint-presentatie</vt:lpstr>
      <vt:lpstr>PowerPoint-presentatie</vt:lpstr>
      <vt:lpstr>3. Extranet + onze formulieren</vt:lpstr>
      <vt:lpstr>PowerPoint-presentatie</vt:lpstr>
      <vt:lpstr>4. Voorschotten en jaarafrekening </vt:lpstr>
      <vt:lpstr>Berekening saldo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Sylvie Desfossés</cp:lastModifiedBy>
  <cp:revision>5</cp:revision>
  <dcterms:created xsi:type="dcterms:W3CDTF">2016-09-30T08:45:00Z</dcterms:created>
  <dcterms:modified xsi:type="dcterms:W3CDTF">2023-09-25T09:14:45Z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0x0101001FE225E5431E614F8211FAE7AB44AE7D</vt:lpwstr>
  </property>
</Properties>
</file>